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741" r:id="rId2"/>
    <p:sldId id="1742" r:id="rId3"/>
  </p:sldIdLst>
  <p:sldSz cx="6858000" cy="9906000" type="A4"/>
  <p:notesSz cx="6692900" cy="9867900"/>
  <p:embeddedFontLst>
    <p:embeddedFont>
      <p:font typeface="Golos Text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6FF"/>
    <a:srgbClr val="2778BB"/>
    <a:srgbClr val="FFFFFF"/>
    <a:srgbClr val="CD3535"/>
    <a:srgbClr val="F1450F"/>
    <a:srgbClr val="24ABC2"/>
    <a:srgbClr val="36C3DA"/>
    <a:srgbClr val="E46C0A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1" autoAdjust="0"/>
    <p:restoredTop sz="96357" autoAdjust="0"/>
  </p:normalViewPr>
  <p:slideViewPr>
    <p:cSldViewPr snapToObjects="1" showGuides="1">
      <p:cViewPr>
        <p:scale>
          <a:sx n="90" d="100"/>
          <a:sy n="90" d="100"/>
        </p:scale>
        <p:origin x="-3120" y="420"/>
      </p:cViewPr>
      <p:guideLst>
        <p:guide orient="horz" pos="2268"/>
        <p:guide orient="horz" pos="1580"/>
        <p:guide pos="2241"/>
        <p:guide pos="3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08"/>
        <p:guide pos="21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00257" cy="495108"/>
          </a:xfrm>
          <a:prstGeom prst="rect">
            <a:avLst/>
          </a:prstGeom>
        </p:spPr>
        <p:txBody>
          <a:bodyPr vert="horz" lIns="90519" tIns="45259" rIns="90519" bIns="452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91097" y="2"/>
            <a:ext cx="2900257" cy="495108"/>
          </a:xfrm>
          <a:prstGeom prst="rect">
            <a:avLst/>
          </a:prstGeom>
        </p:spPr>
        <p:txBody>
          <a:bodyPr vert="horz" lIns="90519" tIns="45259" rIns="90519" bIns="45259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2794"/>
            <a:ext cx="2900257" cy="495107"/>
          </a:xfrm>
          <a:prstGeom prst="rect">
            <a:avLst/>
          </a:prstGeom>
        </p:spPr>
        <p:txBody>
          <a:bodyPr vert="horz" lIns="90519" tIns="45259" rIns="90519" bIns="452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91097" y="9372794"/>
            <a:ext cx="2900257" cy="495107"/>
          </a:xfrm>
          <a:prstGeom prst="rect">
            <a:avLst/>
          </a:prstGeom>
        </p:spPr>
        <p:txBody>
          <a:bodyPr vert="horz" lIns="90519" tIns="45259" rIns="90519" bIns="45259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5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00257" cy="493395"/>
          </a:xfrm>
          <a:prstGeom prst="rect">
            <a:avLst/>
          </a:prstGeom>
        </p:spPr>
        <p:txBody>
          <a:bodyPr vert="horz" lIns="90519" tIns="45259" rIns="90519" bIns="45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91097" y="2"/>
            <a:ext cx="2900257" cy="493395"/>
          </a:xfrm>
          <a:prstGeom prst="rect">
            <a:avLst/>
          </a:prstGeom>
        </p:spPr>
        <p:txBody>
          <a:bodyPr vert="horz" lIns="90519" tIns="45259" rIns="90519" bIns="45259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5338" y="739775"/>
            <a:ext cx="2562225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19" tIns="45259" rIns="90519" bIns="452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9290" y="4687255"/>
            <a:ext cx="5354320" cy="4440555"/>
          </a:xfrm>
          <a:prstGeom prst="rect">
            <a:avLst/>
          </a:prstGeom>
        </p:spPr>
        <p:txBody>
          <a:bodyPr vert="horz" lIns="90519" tIns="45259" rIns="90519" bIns="452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2794"/>
            <a:ext cx="2900257" cy="493395"/>
          </a:xfrm>
          <a:prstGeom prst="rect">
            <a:avLst/>
          </a:prstGeom>
        </p:spPr>
        <p:txBody>
          <a:bodyPr vert="horz" lIns="90519" tIns="45259" rIns="90519" bIns="45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91097" y="9372794"/>
            <a:ext cx="2900257" cy="493395"/>
          </a:xfrm>
          <a:prstGeom prst="rect">
            <a:avLst/>
          </a:prstGeom>
        </p:spPr>
        <p:txBody>
          <a:bodyPr vert="horz" lIns="90519" tIns="45259" rIns="90519" bIns="45259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0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6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760855" rtl="0" eaLnBrk="1" latinLnBrk="0" hangingPunct="1">
        <a:lnSpc>
          <a:spcPct val="86000"/>
        </a:lnSpc>
        <a:spcBef>
          <a:spcPct val="0"/>
        </a:spcBef>
        <a:buNone/>
        <a:defRPr sz="4045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200" indent="-330200" algn="l" defTabSz="17608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90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575" indent="-333375" algn="l" defTabSz="17608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0" kern="800">
          <a:solidFill>
            <a:schemeClr val="tx1"/>
          </a:solidFill>
          <a:latin typeface="+mn-lt"/>
          <a:ea typeface="+mn-ea"/>
          <a:cs typeface="+mn-cs"/>
        </a:defRPr>
      </a:lvl2pPr>
      <a:lvl3pPr marL="993775" indent="-330200" algn="l" defTabSz="17608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0" kern="800">
          <a:solidFill>
            <a:schemeClr val="tx1"/>
          </a:solidFill>
          <a:latin typeface="+mn-lt"/>
          <a:ea typeface="+mn-ea"/>
          <a:cs typeface="+mn-cs"/>
        </a:defRPr>
      </a:lvl3pPr>
      <a:lvl4pPr marL="1323975" indent="-330200" algn="l" defTabSz="17608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0" kern="800">
          <a:solidFill>
            <a:schemeClr val="tx1"/>
          </a:solidFill>
          <a:latin typeface="+mn-lt"/>
          <a:ea typeface="+mn-ea"/>
          <a:cs typeface="+mn-cs"/>
        </a:defRPr>
      </a:lvl4pPr>
      <a:lvl5pPr marL="1654175" indent="-330200" algn="l" defTabSz="17608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0" kern="800">
          <a:solidFill>
            <a:schemeClr val="tx1"/>
          </a:solidFill>
          <a:latin typeface="+mn-lt"/>
          <a:ea typeface="+mn-ea"/>
          <a:cs typeface="+mn-cs"/>
        </a:defRPr>
      </a:lvl5pPr>
      <a:lvl6pPr marL="4842510" indent="-440055" algn="l" defTabSz="1760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6pPr>
      <a:lvl7pPr marL="5723255" indent="-440055" algn="l" defTabSz="1760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7pPr>
      <a:lvl8pPr marL="6603365" indent="-440055" algn="l" defTabSz="1760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0" indent="-440055" algn="l" defTabSz="1760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855" rtl="0" eaLnBrk="1" latinLnBrk="0" hangingPunct="1">
        <a:defRPr sz="3465" kern="1200">
          <a:solidFill>
            <a:schemeClr val="tx1"/>
          </a:solidFill>
          <a:latin typeface="+mn-lt"/>
          <a:ea typeface="+mn-ea"/>
          <a:cs typeface="+mn-cs"/>
        </a:defRPr>
      </a:lvl1pPr>
      <a:lvl2pPr marL="880745" algn="l" defTabSz="1760855" rtl="0" eaLnBrk="1" latinLnBrk="0" hangingPunct="1">
        <a:defRPr sz="3465" kern="1200">
          <a:solidFill>
            <a:schemeClr val="tx1"/>
          </a:solidFill>
          <a:latin typeface="+mn-lt"/>
          <a:ea typeface="+mn-ea"/>
          <a:cs typeface="+mn-cs"/>
        </a:defRPr>
      </a:lvl2pPr>
      <a:lvl3pPr marL="1760855" algn="l" defTabSz="1760855" rtl="0" eaLnBrk="1" latinLnBrk="0" hangingPunct="1">
        <a:defRPr sz="3465" kern="1200">
          <a:solidFill>
            <a:schemeClr val="tx1"/>
          </a:solidFill>
          <a:latin typeface="+mn-lt"/>
          <a:ea typeface="+mn-ea"/>
          <a:cs typeface="+mn-cs"/>
        </a:defRPr>
      </a:lvl3pPr>
      <a:lvl4pPr marL="2641600" algn="l" defTabSz="1760855" rtl="0" eaLnBrk="1" latinLnBrk="0" hangingPunct="1">
        <a:defRPr sz="3465" kern="1200">
          <a:solidFill>
            <a:schemeClr val="tx1"/>
          </a:solidFill>
          <a:latin typeface="+mn-lt"/>
          <a:ea typeface="+mn-ea"/>
          <a:cs typeface="+mn-cs"/>
        </a:defRPr>
      </a:lvl4pPr>
      <a:lvl5pPr marL="3521710" algn="l" defTabSz="1760855" rtl="0" eaLnBrk="1" latinLnBrk="0" hangingPunct="1">
        <a:defRPr sz="3465" kern="1200">
          <a:solidFill>
            <a:schemeClr val="tx1"/>
          </a:solidFill>
          <a:latin typeface="+mn-lt"/>
          <a:ea typeface="+mn-ea"/>
          <a:cs typeface="+mn-cs"/>
        </a:defRPr>
      </a:lvl5pPr>
      <a:lvl6pPr marL="4402455" algn="l" defTabSz="1760855" rtl="0" eaLnBrk="1" latinLnBrk="0" hangingPunct="1">
        <a:defRPr sz="3465" kern="1200">
          <a:solidFill>
            <a:schemeClr val="tx1"/>
          </a:solidFill>
          <a:latin typeface="+mn-lt"/>
          <a:ea typeface="+mn-ea"/>
          <a:cs typeface="+mn-cs"/>
        </a:defRPr>
      </a:lvl6pPr>
      <a:lvl7pPr marL="5283200" algn="l" defTabSz="1760855" rtl="0" eaLnBrk="1" latinLnBrk="0" hangingPunct="1">
        <a:defRPr sz="3465" kern="1200">
          <a:solidFill>
            <a:schemeClr val="tx1"/>
          </a:solidFill>
          <a:latin typeface="+mn-lt"/>
          <a:ea typeface="+mn-ea"/>
          <a:cs typeface="+mn-cs"/>
        </a:defRPr>
      </a:lvl7pPr>
      <a:lvl8pPr marL="6163310" algn="l" defTabSz="1760855" rtl="0" eaLnBrk="1" latinLnBrk="0" hangingPunct="1">
        <a:defRPr sz="3465" kern="1200">
          <a:solidFill>
            <a:schemeClr val="tx1"/>
          </a:solidFill>
          <a:latin typeface="+mn-lt"/>
          <a:ea typeface="+mn-ea"/>
          <a:cs typeface="+mn-cs"/>
        </a:defRPr>
      </a:lvl8pPr>
      <a:lvl9pPr marL="7044055" algn="l" defTabSz="1760855" rtl="0" eaLnBrk="1" latinLnBrk="0" hangingPunct="1">
        <a:defRPr sz="3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2.emf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9" Type="http://schemas.openxmlformats.org/officeDocument/2006/relationships/image" Target="../media/image4.emf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emf"/><Relationship Id="rId3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6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19" y="4329555"/>
            <a:ext cx="17748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395624" y="268382"/>
            <a:ext cx="2125011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855">
              <a:defRPr/>
            </a:pPr>
            <a:r>
              <a:rPr lang="en-US" sz="1000" dirty="0" smtClean="0">
                <a:solidFill>
                  <a:schemeClr val="bg1"/>
                </a:solidFill>
                <a:latin typeface="Golos Text" panose="020B0503020202020204" charset="0"/>
                <a:ea typeface="Golos Text" panose="020B0503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charset="0"/>
              <a:ea typeface="Golos Text" panose="020B0503020202020204" charset="0"/>
            </a:endParaRPr>
          </a:p>
        </p:txBody>
      </p:sp>
      <p:pic>
        <p:nvPicPr>
          <p:cNvPr id="8" name="Graphic 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6917" y="8804626"/>
            <a:ext cx="541106" cy="874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6857" y="9036326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503020202020204" charset="0"/>
                <a:ea typeface="Golos Text" panose="020B0503020202020204" charset="0"/>
              </a:rPr>
              <a:t>8 (800) 222-22-22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6384" y="9324116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503020202020204" charset="0"/>
                <a:ea typeface="Golos Text" panose="020B0503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503020202020204" charset="0"/>
                <a:ea typeface="Golos Text" panose="020B0503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503020202020204" charset="0"/>
                <a:ea typeface="Golos Text" panose="020B0503020202020204" charset="0"/>
              </a:rPr>
              <a:t>контакт-центра ФНС России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760" y="816011"/>
            <a:ext cx="580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Как легко оплатить налоги не выходя из дома: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677" y="7512355"/>
            <a:ext cx="1364059" cy="3301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Платежи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6103" y="7927025"/>
            <a:ext cx="2058511" cy="6320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Налоги, штрафы, пошлины, бюджетные платежи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59779" y="8981117"/>
            <a:ext cx="1503087" cy="6199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Поиск и оплата налогов ФНС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16" y="5629604"/>
            <a:ext cx="1890300" cy="12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3" y="5649563"/>
            <a:ext cx="2240772" cy="123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39" y="6087533"/>
            <a:ext cx="8048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68" y="7686923"/>
            <a:ext cx="6397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8514" y="1268080"/>
            <a:ext cx="36769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с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помощью сервиса </a:t>
            </a:r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Личный кабинет налогоплательщика для физических лиц». </a:t>
            </a:r>
          </a:p>
          <a:p>
            <a:pPr algn="just"/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На главной странице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сервиса в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разделе ЕНС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нажимаем кнопку «Оплатить» и выбираем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удобный для Вас способ оплаты.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042" y="3934315"/>
            <a:ext cx="40978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– через Единый портал государственных и муниципальных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услуг (ЕПГУ) </a:t>
            </a:r>
          </a:p>
          <a:p>
            <a:pPr algn="ctr"/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6116" y="6934487"/>
            <a:ext cx="4056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посредством онлайн-сервисов банков.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79502" y="8410022"/>
            <a:ext cx="1506311" cy="2994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Налоги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134">
            <a:off x="5563791" y="8676718"/>
            <a:ext cx="581608" cy="25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095">
            <a:off x="3665607" y="8243670"/>
            <a:ext cx="6397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89" y="3094808"/>
            <a:ext cx="8048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8707" y="166087"/>
            <a:ext cx="236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УФНС России </a:t>
            </a:r>
            <a:br>
              <a:rPr lang="ru-RU" sz="1400" dirty="0"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по Саратовской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4883" y="7230602"/>
            <a:ext cx="4495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Придерживайтесь следующей </a:t>
            </a:r>
            <a:r>
              <a:rPr lang="ru-RU" sz="1400" dirty="0" smtClean="0"/>
              <a:t>типовой схемы: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8936" y="4737052"/>
            <a:ext cx="41917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Заходим на ЕПГУ и переходим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на вкладку «Оплата»,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выбираем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строку «Оплата по номеру квитанции УИН».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Вводим УИН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из налогового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уведомления и оплачиваем.</a:t>
            </a:r>
            <a:endParaRPr lang="ru-RU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3" y="85081"/>
            <a:ext cx="736776" cy="73677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16" y="1176799"/>
            <a:ext cx="17748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1" y="2796358"/>
            <a:ext cx="22494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82" y="2346786"/>
            <a:ext cx="2073275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79" y="1236020"/>
            <a:ext cx="1050938" cy="10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19" y="4346225"/>
            <a:ext cx="1088552" cy="108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/>
          <p:nvPr/>
        </p:nvPicPr>
        <p:blipFill rotWithShape="1">
          <a:blip r:embed="rId2"/>
          <a:srcRect l="49915" t="72353" r="30479" b="11962"/>
          <a:stretch/>
        </p:blipFill>
        <p:spPr bwMode="auto">
          <a:xfrm>
            <a:off x="414635" y="3211333"/>
            <a:ext cx="2377696" cy="1417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484869" y="279012"/>
            <a:ext cx="2125011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855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charset="0"/>
                <a:ea typeface="Golos Text" panose="020B0503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charset="0"/>
              <a:ea typeface="Golos Text" panose="020B0503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933" y="8993845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503020202020204" charset="0"/>
                <a:ea typeface="Golos Text" panose="020B0503020202020204" charset="0"/>
              </a:rPr>
              <a:t>8 (800) 222-22-22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6934" y="9311086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503020202020204" charset="0"/>
                <a:ea typeface="Golos Text" panose="020B0503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503020202020204" charset="0"/>
                <a:ea typeface="Golos Text" panose="020B0503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503020202020204" charset="0"/>
                <a:ea typeface="Golos Text" panose="020B0503020202020204" charset="0"/>
              </a:rPr>
              <a:t>контакт-центра ФНС России</a:t>
            </a:r>
          </a:p>
        </p:txBody>
      </p:sp>
      <p:pic>
        <p:nvPicPr>
          <p:cNvPr id="35" name="Рисунок 34"/>
          <p:cNvPicPr/>
          <p:nvPr/>
        </p:nvPicPr>
        <p:blipFill rotWithShape="1">
          <a:blip r:embed="rId3"/>
          <a:srcRect l="27016" t="50922" r="28703" b="11583"/>
          <a:stretch/>
        </p:blipFill>
        <p:spPr bwMode="auto">
          <a:xfrm>
            <a:off x="1037706" y="5605939"/>
            <a:ext cx="3658422" cy="2363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/>
          <p:cNvPicPr/>
          <p:nvPr/>
        </p:nvPicPr>
        <p:blipFill rotWithShape="1">
          <a:blip r:embed="rId4"/>
          <a:srcRect l="27535" t="58076" r="48327" b="14099"/>
          <a:stretch/>
        </p:blipFill>
        <p:spPr bwMode="auto">
          <a:xfrm>
            <a:off x="3592404" y="2897734"/>
            <a:ext cx="3017476" cy="213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6059" y="7509284"/>
            <a:ext cx="1994849" cy="8280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66594" y="8618631"/>
            <a:ext cx="2102861" cy="8280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На последнем этапе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выбираем удобный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для Вас способ оплаты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31" y="3786560"/>
            <a:ext cx="8048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2807" flipH="1">
            <a:off x="4607552" y="5540022"/>
            <a:ext cx="1595846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Graphic 7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35506" y="8833596"/>
            <a:ext cx="541106" cy="874497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6869" flipH="1">
            <a:off x="4762639" y="8144243"/>
            <a:ext cx="8048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922" y="992558"/>
            <a:ext cx="5229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- с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помощью сервиса «Уплата налогов и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пошлин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физических лиц» на сайте www.nalog.gov.ru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505" y="1820652"/>
            <a:ext cx="402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Calibri" panose="020F0502020204030204" pitchFamily="34" charset="0"/>
              </a:rPr>
              <a:t>В сервисе </a:t>
            </a:r>
            <a:r>
              <a:rPr lang="ru-RU" sz="1600" dirty="0" smtClean="0">
                <a:cs typeface="Calibri" panose="020F0502020204030204" pitchFamily="34" charset="0"/>
              </a:rPr>
              <a:t>выбираем «Пополнить </a:t>
            </a:r>
            <a:r>
              <a:rPr lang="ru-RU" sz="1600" dirty="0">
                <a:cs typeface="Calibri" panose="020F0502020204030204" pitchFamily="34" charset="0"/>
              </a:rPr>
              <a:t>ЕНС» </a:t>
            </a:r>
            <a:r>
              <a:rPr lang="ru-RU" sz="1600" dirty="0" smtClean="0">
                <a:cs typeface="Calibri" panose="020F0502020204030204" pitchFamily="34" charset="0"/>
              </a:rPr>
              <a:t>и </a:t>
            </a:r>
            <a:r>
              <a:rPr lang="ru-RU" sz="1600" dirty="0" smtClean="0">
                <a:cs typeface="Calibri" panose="020F0502020204030204" pitchFamily="34" charset="0"/>
              </a:rPr>
              <a:t>следуем </a:t>
            </a:r>
            <a:r>
              <a:rPr lang="ru-RU" sz="1600" dirty="0">
                <a:cs typeface="Calibri" panose="020F0502020204030204" pitchFamily="34" charset="0"/>
              </a:rPr>
              <a:t>подсказкам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6948" y="212341"/>
            <a:ext cx="236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УФНС России </a:t>
            </a:r>
            <a:br>
              <a:rPr lang="ru-RU" sz="1400" dirty="0"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по Саратовской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5" y="104857"/>
            <a:ext cx="7381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13" y="1651156"/>
            <a:ext cx="17748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30" y="1705457"/>
            <a:ext cx="1049853" cy="103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94762" y="6495442"/>
            <a:ext cx="3157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Calibri" panose="020F0502020204030204" pitchFamily="34" charset="0"/>
              </a:rPr>
              <a:t>Можно платить как за себя, так и за иное лицо.</a:t>
            </a:r>
            <a:endParaRPr lang="ru-RU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171</Words>
  <Application>Microsoft Office PowerPoint</Application>
  <PresentationFormat>Лист A4 (210x297 мм)</PresentationFormat>
  <Paragraphs>25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Golos Text</vt:lpstr>
      <vt:lpstr>Open Sans Light</vt:lpstr>
      <vt:lpstr>Calibri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Ходосова Анастасия Владимировна</cp:lastModifiedBy>
  <cp:revision>2006</cp:revision>
  <cp:lastPrinted>2023-12-13T07:18:02Z</cp:lastPrinted>
  <dcterms:created xsi:type="dcterms:W3CDTF">2014-10-08T23:03:00Z</dcterms:created>
  <dcterms:modified xsi:type="dcterms:W3CDTF">2024-09-23T10:28:44Z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BE5DF3326BBE4CE7AD31F6703BFFA423_13</vt:lpwstr>
  </property>
  <property fmtid="{D5CDD505-2E9C-101B-9397-08002B2CF9AE}" pid="3" name="KSOProductBuildVer">
    <vt:lpwstr>1049-12.2.0.13215</vt:lpwstr>
  </property>
</Properties>
</file>